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801600" cy="9601200" type="A3"/>
  <p:notesSz cx="6797675" cy="9926638"/>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FBE9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57" d="100"/>
          <a:sy n="57" d="100"/>
        </p:scale>
        <p:origin x="89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en-US" smtClean="0"/>
              <a:t>Click to edit Master title style</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4178004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13442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84782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CCA08B-5DC6-4BB0-A818-14CE798EB8BA}"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892973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en-US" smtClean="0"/>
              <a:t>Click to edit Master title style</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CCA08B-5DC6-4BB0-A818-14CE798EB8BA}" type="datetimeFigureOut">
              <a:rPr lang="en-GB" smtClean="0"/>
              <a:t>08/11/2017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37134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CCA08B-5DC6-4BB0-A818-14CE798EB8BA}"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4092650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4" name="Content Placeholder 3"/>
          <p:cNvSpPr>
            <a:spLocks noGrp="1"/>
          </p:cNvSpPr>
          <p:nvPr>
            <p:ph sz="half" idx="2"/>
          </p:nvPr>
        </p:nvSpPr>
        <p:spPr>
          <a:xfrm>
            <a:off x="881779" y="3507105"/>
            <a:ext cx="5415676"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en-US" smtClean="0"/>
              <a:t>Click to edit Master text styles</a:t>
            </a:r>
          </a:p>
        </p:txBody>
      </p:sp>
      <p:sp>
        <p:nvSpPr>
          <p:cNvPr id="6" name="Content Placeholder 5"/>
          <p:cNvSpPr>
            <a:spLocks noGrp="1"/>
          </p:cNvSpPr>
          <p:nvPr>
            <p:ph sz="quarter" idx="4"/>
          </p:nvPr>
        </p:nvSpPr>
        <p:spPr>
          <a:xfrm>
            <a:off x="6480811" y="3507105"/>
            <a:ext cx="5442347" cy="51584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CCA08B-5DC6-4BB0-A818-14CE798EB8BA}" type="datetimeFigureOut">
              <a:rPr lang="en-GB" smtClean="0"/>
              <a:t>08/11/2017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456852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CCA08B-5DC6-4BB0-A818-14CE798EB8BA}" type="datetimeFigureOut">
              <a:rPr lang="en-GB" smtClean="0"/>
              <a:t>08/11/2017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315733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CCA08B-5DC6-4BB0-A818-14CE798EB8BA}" type="datetimeFigureOut">
              <a:rPr lang="en-GB" smtClean="0"/>
              <a:t>08/11/2017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2361969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A08B-5DC6-4BB0-A818-14CE798EB8BA}"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731559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CCA08B-5DC6-4BB0-A818-14CE798EB8BA}" type="datetimeFigureOut">
              <a:rPr lang="en-GB" smtClean="0"/>
              <a:t>08/11/2017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279546-E353-4225-98F5-2D7903DAA79C}" type="slidenum">
              <a:rPr lang="en-GB" smtClean="0"/>
              <a:t>‹#›</a:t>
            </a:fld>
            <a:endParaRPr lang="en-GB"/>
          </a:p>
        </p:txBody>
      </p:sp>
    </p:spTree>
    <p:extLst>
      <p:ext uri="{BB962C8B-B14F-4D97-AF65-F5344CB8AC3E}">
        <p14:creationId xmlns:p14="http://schemas.microsoft.com/office/powerpoint/2010/main" val="154369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C7CCA08B-5DC6-4BB0-A818-14CE798EB8BA}" type="datetimeFigureOut">
              <a:rPr lang="en-GB" smtClean="0"/>
              <a:t>08/11/2017</a:t>
            </a:fld>
            <a:endParaRPr lang="en-GB"/>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04279546-E353-4225-98F5-2D7903DAA79C}" type="slidenum">
              <a:rPr lang="en-GB" smtClean="0"/>
              <a:t>‹#›</a:t>
            </a:fld>
            <a:endParaRPr lang="en-GB"/>
          </a:p>
        </p:txBody>
      </p:sp>
    </p:spTree>
    <p:extLst>
      <p:ext uri="{BB962C8B-B14F-4D97-AF65-F5344CB8AC3E}">
        <p14:creationId xmlns:p14="http://schemas.microsoft.com/office/powerpoint/2010/main" val="3970319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18531" y="0"/>
            <a:ext cx="5012267" cy="9245600"/>
          </a:xfrm>
          <a:prstGeom prst="rect">
            <a:avLst/>
          </a:prstGeom>
          <a:solidFill>
            <a:schemeClr val="bg1">
              <a:lumMod val="9500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u="sng" dirty="0" smtClean="0">
                <a:solidFill>
                  <a:schemeClr val="tx1"/>
                </a:solidFill>
              </a:rPr>
              <a:t>Chapters and</a:t>
            </a:r>
            <a:r>
              <a:rPr lang="en-GB" sz="1400" b="1" u="sng" dirty="0" smtClean="0">
                <a:solidFill>
                  <a:srgbClr val="00B050"/>
                </a:solidFill>
              </a:rPr>
              <a:t> Major Moments</a:t>
            </a:r>
          </a:p>
          <a:p>
            <a:endParaRPr lang="en-GB" sz="1400" b="1" u="sng" dirty="0">
              <a:solidFill>
                <a:schemeClr val="tx1"/>
              </a:solidFill>
            </a:endParaRPr>
          </a:p>
          <a:p>
            <a:endParaRPr lang="en-GB" sz="1400" dirty="0">
              <a:solidFill>
                <a:schemeClr val="tx1"/>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91761823"/>
              </p:ext>
            </p:extLst>
          </p:nvPr>
        </p:nvGraphicFramePr>
        <p:xfrm>
          <a:off x="129114" y="281812"/>
          <a:ext cx="5858934" cy="9061116"/>
        </p:xfrm>
        <a:graphic>
          <a:graphicData uri="http://schemas.openxmlformats.org/drawingml/2006/table">
            <a:tbl>
              <a:tblPr firstRow="1" bandRow="1">
                <a:tableStyleId>{0505E3EF-67EA-436B-97B2-0124C06EBD24}</a:tableStyleId>
              </a:tblPr>
              <a:tblGrid>
                <a:gridCol w="756562"/>
                <a:gridCol w="5102372"/>
              </a:tblGrid>
              <a:tr h="408138">
                <a:tc rowSpan="4">
                  <a:txBody>
                    <a:bodyPr/>
                    <a:lstStyle/>
                    <a:p>
                      <a:pPr algn="ctr"/>
                      <a:r>
                        <a:rPr lang="en-GB" sz="1100" b="1" i="0" dirty="0" smtClean="0"/>
                        <a:t>Stave One</a:t>
                      </a:r>
                      <a:endParaRPr lang="en-GB" sz="1100" b="1" i="0" dirty="0"/>
                    </a:p>
                  </a:txBody>
                  <a:tcPr anchor="ctr">
                    <a:noFill/>
                  </a:tcPr>
                </a:tc>
                <a:tc>
                  <a:txBody>
                    <a:bodyPr/>
                    <a:lstStyle/>
                    <a:p>
                      <a:r>
                        <a:rPr lang="en-GB" sz="1100" b="0" dirty="0" smtClean="0"/>
                        <a:t>The novella begins on Christmas Eve with Scrooge, a mean and miserly man working in his counting-house. His clerk, Bob </a:t>
                      </a:r>
                      <a:r>
                        <a:rPr lang="en-GB" sz="1100" b="0" dirty="0" err="1" smtClean="0"/>
                        <a:t>Cratchit</a:t>
                      </a:r>
                      <a:r>
                        <a:rPr lang="en-GB" sz="1100" b="0" dirty="0" smtClean="0"/>
                        <a:t>, is working hard and trying to warm himself over a candle as Scrooge refuses to give him more coal.</a:t>
                      </a:r>
                      <a:endParaRPr lang="en-GB" sz="1100" b="0" dirty="0"/>
                    </a:p>
                  </a:txBody>
                  <a:tcPr>
                    <a:solidFill>
                      <a:schemeClr val="bg1">
                        <a:lumMod val="95000"/>
                      </a:schemeClr>
                    </a:solidFill>
                  </a:tcPr>
                </a:tc>
              </a:tr>
              <a:tr h="568478">
                <a:tc vMerge="1">
                  <a:txBody>
                    <a:bodyPr/>
                    <a:lstStyle/>
                    <a:p>
                      <a:pPr algn="ctr"/>
                      <a:endParaRPr lang="en-GB" sz="1100" b="1" i="0" dirty="0"/>
                    </a:p>
                  </a:txBody>
                  <a:tcPr anchor="ctr">
                    <a:noFill/>
                  </a:tcPr>
                </a:tc>
                <a:tc>
                  <a:txBody>
                    <a:bodyPr/>
                    <a:lstStyle/>
                    <a:p>
                      <a:r>
                        <a:rPr lang="en-GB" sz="1100" b="0" dirty="0" smtClean="0"/>
                        <a:t>Scrooge's cheerful nephew, Fred, arrives to wish him a Merry Christmas and to invite his uncle to a Christmas dinner. Scrooge responds with a grumpy 'Bah!' followed by 'Humbug!'</a:t>
                      </a:r>
                      <a:endParaRPr lang="en-GB" sz="1100" b="0" dirty="0"/>
                    </a:p>
                  </a:txBody>
                  <a:tcPr>
                    <a:solidFill>
                      <a:schemeClr val="bg1">
                        <a:lumMod val="85000"/>
                      </a:schemeClr>
                    </a:solidFill>
                  </a:tcPr>
                </a:tc>
              </a:tr>
              <a:tr h="816276">
                <a:tc vMerge="1">
                  <a:txBody>
                    <a:bodyPr/>
                    <a:lstStyle/>
                    <a:p>
                      <a:pPr algn="ctr"/>
                      <a:endParaRPr lang="en-GB" sz="1100" b="1" i="0" dirty="0"/>
                    </a:p>
                  </a:txBody>
                  <a:tcPr anchor="ctr">
                    <a:noFill/>
                  </a:tcPr>
                </a:tc>
                <a:tc>
                  <a:txBody>
                    <a:bodyPr/>
                    <a:lstStyle/>
                    <a:p>
                      <a:r>
                        <a:rPr lang="en-GB" sz="1100" b="0" dirty="0" smtClean="0"/>
                        <a:t>Two gentlemen enter the office as Scrooge's nephew leaves. They are collecting for the poor and homeless. Scrooge refuses to give them a donation, declaring that if they cannot go to prison or the workhouses the poor should die 'and decrease the surplus population'.</a:t>
                      </a:r>
                    </a:p>
                  </a:txBody>
                  <a:tcPr>
                    <a:solidFill>
                      <a:srgbClr val="00B050"/>
                    </a:solidFill>
                  </a:tcPr>
                </a:tc>
              </a:tr>
              <a:tr h="669504">
                <a:tc vMerge="1">
                  <a:txBody>
                    <a:bodyPr/>
                    <a:lstStyle/>
                    <a:p>
                      <a:endParaRPr lang="en-GB"/>
                    </a:p>
                  </a:txBody>
                  <a:tcPr/>
                </a:tc>
                <a:tc>
                  <a:txBody>
                    <a:bodyPr/>
                    <a:lstStyle/>
                    <a:p>
                      <a:r>
                        <a:rPr lang="en-GB" sz="1100" b="0" dirty="0" smtClean="0"/>
                        <a:t>Back at home, Scrooge has strange visions of the door knocker and tiles bearing the face of his old business partner, Jacob Marley. He refuses to believe his eyes, but then Marley's ghost appears and frightens Scrooge by rattling his chains. He tells Scrooge he will be haunted by three spirits.</a:t>
                      </a:r>
                      <a:endParaRPr lang="en-GB" sz="1100" b="0" dirty="0"/>
                    </a:p>
                  </a:txBody>
                  <a:tcPr>
                    <a:lnB w="12700" cap="flat" cmpd="sng" algn="ctr">
                      <a:solidFill>
                        <a:schemeClr val="tx1"/>
                      </a:solidFill>
                      <a:prstDash val="solid"/>
                      <a:round/>
                      <a:headEnd type="none" w="med" len="med"/>
                      <a:tailEnd type="none" w="med" len="med"/>
                    </a:lnB>
                  </a:tcPr>
                </a:tc>
              </a:tr>
              <a:tr h="408138">
                <a:tc rowSpan="3">
                  <a:txBody>
                    <a:bodyPr/>
                    <a:lstStyle/>
                    <a:p>
                      <a:pPr algn="ctr"/>
                      <a:r>
                        <a:rPr lang="en-GB" sz="1100" b="1" i="0" dirty="0" smtClean="0"/>
                        <a:t>Stave Two</a:t>
                      </a:r>
                      <a:endParaRPr lang="en-GB" sz="1100" b="1" i="0" dirty="0"/>
                    </a:p>
                  </a:txBody>
                  <a:tcPr anchor="ctr">
                    <a:noFill/>
                  </a:tcPr>
                </a:tc>
                <a:tc>
                  <a:txBody>
                    <a:bodyPr/>
                    <a:lstStyle/>
                    <a:p>
                      <a:r>
                        <a:rPr lang="en-GB" sz="1100" dirty="0" smtClean="0"/>
                        <a:t>As promised by Marley's ghost, Scrooge is visited as the bell tolls one o'clock by the first of three spirits: the Ghost of Christmas Past. The apparition is 'a strange figure' seeming to be both an old man and child.</a:t>
                      </a:r>
                      <a:endParaRPr lang="en-GB" sz="1100" dirty="0"/>
                    </a:p>
                  </a:txBody>
                  <a:tcPr>
                    <a:lnT w="12700" cap="flat" cmpd="sng" algn="ctr">
                      <a:solidFill>
                        <a:schemeClr val="tx1"/>
                      </a:solidFill>
                      <a:prstDash val="solid"/>
                      <a:round/>
                      <a:headEnd type="none" w="med" len="med"/>
                      <a:tailEnd type="none" w="med" len="med"/>
                    </a:lnT>
                    <a:solidFill>
                      <a:schemeClr val="bg1">
                        <a:lumMod val="95000"/>
                      </a:schemeClr>
                    </a:solidFill>
                  </a:tcPr>
                </a:tc>
              </a:tr>
              <a:tr h="408138">
                <a:tc vMerge="1">
                  <a:txBody>
                    <a:bodyPr/>
                    <a:lstStyle/>
                    <a:p>
                      <a:endParaRPr lang="en-GB"/>
                    </a:p>
                  </a:txBody>
                  <a:tcPr/>
                </a:tc>
                <a:tc>
                  <a:txBody>
                    <a:bodyPr/>
                    <a:lstStyle/>
                    <a:p>
                      <a:r>
                        <a:rPr lang="en-GB" sz="1100" dirty="0" smtClean="0"/>
                        <a:t>The ghost shows Scrooge scenes from his childhood and a lively scene with his cheerful old boss, </a:t>
                      </a:r>
                      <a:r>
                        <a:rPr lang="en-GB" sz="1100" dirty="0" err="1" smtClean="0"/>
                        <a:t>Fezziwig</a:t>
                      </a:r>
                      <a:r>
                        <a:rPr lang="en-GB" sz="1100" dirty="0" smtClean="0"/>
                        <a:t>. </a:t>
                      </a:r>
                      <a:endParaRPr lang="en-GB" sz="1100" dirty="0"/>
                    </a:p>
                  </a:txBody>
                  <a:tcPr>
                    <a:solidFill>
                      <a:schemeClr val="bg1">
                        <a:lumMod val="85000"/>
                      </a:schemeClr>
                    </a:solidFill>
                  </a:tcPr>
                </a:tc>
              </a:tr>
              <a:tr h="568840">
                <a:tc vMerge="1">
                  <a:txBody>
                    <a:bodyPr/>
                    <a:lstStyle/>
                    <a:p>
                      <a:endParaRPr lang="en-GB"/>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100" dirty="0" smtClean="0"/>
                        <a:t>Next he takes Scrooge to a time where his younger self is with his fiancée, Belle. She is telling the younger Scrooge how she must leave him because he has changed and seems to love money more than her.</a:t>
                      </a:r>
                      <a:endParaRPr lang="en-GB" sz="1100" dirty="0"/>
                    </a:p>
                  </a:txBody>
                  <a:tcPr>
                    <a:lnB w="12700" cap="flat" cmpd="sng" algn="ctr">
                      <a:solidFill>
                        <a:schemeClr val="tx1"/>
                      </a:solidFill>
                      <a:prstDash val="solid"/>
                      <a:round/>
                      <a:headEnd type="none" w="med" len="med"/>
                      <a:tailEnd type="none" w="med" len="med"/>
                    </a:lnB>
                    <a:solidFill>
                      <a:srgbClr val="00B050"/>
                    </a:solidFill>
                  </a:tcPr>
                </a:tc>
              </a:tr>
              <a:tr h="408138">
                <a:tc rowSpan="3">
                  <a:txBody>
                    <a:bodyPr/>
                    <a:lstStyle/>
                    <a:p>
                      <a:pPr algn="ctr"/>
                      <a:r>
                        <a:rPr lang="en-GB" sz="1100" b="1" i="0" dirty="0" smtClean="0"/>
                        <a:t>Stave Three</a:t>
                      </a:r>
                    </a:p>
                  </a:txBody>
                  <a:tcPr anchor="ctr">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100" dirty="0" smtClean="0"/>
                        <a:t>The second spirit is the Ghost of Christmas Present who takes Scrooge to the </a:t>
                      </a:r>
                      <a:r>
                        <a:rPr lang="en-GB" sz="1100" dirty="0" err="1" smtClean="0"/>
                        <a:t>Cratchit</a:t>
                      </a:r>
                      <a:r>
                        <a:rPr lang="en-GB" sz="1100" dirty="0" smtClean="0"/>
                        <a:t> family where he sees the humility with which the family tolerates its poverty. The sight of Tiny Tim, who is sick and weak, saddens him.</a:t>
                      </a:r>
                    </a:p>
                  </a:txBody>
                  <a:tcPr>
                    <a:lnT w="12700" cap="flat" cmpd="sng" algn="ctr">
                      <a:solidFill>
                        <a:schemeClr val="tx1"/>
                      </a:solidFill>
                      <a:prstDash val="solid"/>
                      <a:round/>
                      <a:headEnd type="none" w="med" len="med"/>
                      <a:tailEnd type="none" w="med" len="med"/>
                    </a:lnT>
                    <a:solidFill>
                      <a:schemeClr val="bg1">
                        <a:lumMod val="85000"/>
                      </a:schemeClr>
                    </a:solidFill>
                  </a:tcPr>
                </a:tc>
              </a:tr>
              <a:tr h="342145">
                <a:tc vMerge="1">
                  <a:txBody>
                    <a:bodyPr/>
                    <a:lstStyle/>
                    <a:p>
                      <a:endParaRPr lang="en-GB"/>
                    </a:p>
                  </a:txBody>
                  <a:tcPr/>
                </a:tc>
                <a:tc>
                  <a:txBody>
                    <a:bodyPr/>
                    <a:lstStyle/>
                    <a:p>
                      <a:r>
                        <a:rPr lang="en-GB" sz="1100" dirty="0" smtClean="0"/>
                        <a:t>Next the spirit shows Scrooge his nephew and friends as they celebrate and joke about how Scrooge is a 'ridiculous fellow'.</a:t>
                      </a:r>
                      <a:endParaRPr lang="en-GB" sz="1100" dirty="0"/>
                    </a:p>
                  </a:txBody>
                  <a:tcPr>
                    <a:solidFill>
                      <a:schemeClr val="bg1">
                        <a:lumMod val="95000"/>
                      </a:schemeClr>
                    </a:solidFill>
                  </a:tcPr>
                </a:tc>
              </a:tr>
              <a:tr h="210700">
                <a:tc vMerge="1">
                  <a:txBody>
                    <a:bodyPr/>
                    <a:lstStyle/>
                    <a:p>
                      <a:endParaRPr lang="en-GB"/>
                    </a:p>
                  </a:txBody>
                  <a:tcPr/>
                </a:tc>
                <a:tc>
                  <a:txBody>
                    <a:bodyPr/>
                    <a:lstStyle/>
                    <a:p>
                      <a:r>
                        <a:rPr lang="en-GB" sz="1100" dirty="0" smtClean="0"/>
                        <a:t>Lastly, the ghost shows Scrooge two poor children, Ignorance and Want. The ghost disappears and a dark hooded phantom comes towards Scrooge.</a:t>
                      </a:r>
                      <a:endParaRPr lang="en-GB" sz="1100" dirty="0"/>
                    </a:p>
                  </a:txBody>
                  <a:tcPr>
                    <a:solidFill>
                      <a:srgbClr val="00B050"/>
                    </a:solidFill>
                  </a:tcPr>
                </a:tc>
              </a:tr>
              <a:tr h="254000">
                <a:tc rowSpan="3">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100" b="1" i="0" dirty="0" smtClean="0"/>
                        <a:t>Stave Four</a:t>
                      </a:r>
                    </a:p>
                  </a:txBody>
                  <a:tcPr anchor="ctr">
                    <a:noFill/>
                  </a:tcPr>
                </a:tc>
                <a:tc>
                  <a:txBody>
                    <a:bodyPr/>
                    <a:lstStyle/>
                    <a:p>
                      <a:r>
                        <a:rPr lang="en-GB" sz="1100" dirty="0" smtClean="0"/>
                        <a:t>The final spirit is the Ghost of Christmas Yet to Come who leads Scrooge through scenes relating to a man's death. </a:t>
                      </a:r>
                      <a:endParaRPr lang="en-GB" sz="1100" dirty="0"/>
                    </a:p>
                  </a:txBody>
                  <a:tcPr>
                    <a:solidFill>
                      <a:schemeClr val="bg1">
                        <a:lumMod val="95000"/>
                      </a:schemeClr>
                    </a:solidFill>
                  </a:tcPr>
                </a:tc>
              </a:tr>
              <a:tr h="138257">
                <a:tc vMerge="1">
                  <a:txBody>
                    <a:bodyPr/>
                    <a:lstStyle/>
                    <a:p>
                      <a:endParaRPr lang="en-GB"/>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100" dirty="0" smtClean="0"/>
                        <a:t>He shows him the </a:t>
                      </a:r>
                      <a:r>
                        <a:rPr lang="en-GB" sz="1100" dirty="0" err="1" smtClean="0"/>
                        <a:t>Cratchits</a:t>
                      </a:r>
                      <a:r>
                        <a:rPr lang="en-GB" sz="1100" dirty="0" smtClean="0"/>
                        <a:t> whose son, Tiny Tim, has also died. </a:t>
                      </a:r>
                    </a:p>
                  </a:txBody>
                  <a:tcPr>
                    <a:solidFill>
                      <a:schemeClr val="bg1">
                        <a:lumMod val="85000"/>
                      </a:schemeClr>
                    </a:solidFill>
                  </a:tcPr>
                </a:tc>
              </a:tr>
              <a:tr h="298277">
                <a:tc vMerge="1">
                  <a:txBody>
                    <a:bodyPr/>
                    <a:lstStyle/>
                    <a:p>
                      <a:endParaRPr lang="en-GB"/>
                    </a:p>
                  </a:txBody>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GB" sz="1100" dirty="0" smtClean="0"/>
                        <a:t>Finally the ghost shows Scrooge the gravestone of the man the people have been talking about. It bears the name: Ebenezer Scrooge. Clutching at the spirit's robes, Scrooge pledges to change his ways if he can avoid this solitary death. The Ghost disappears and leaves Scrooge clutching at his bed curtains.</a:t>
                      </a:r>
                    </a:p>
                  </a:txBody>
                  <a:tcPr>
                    <a:solidFill>
                      <a:srgbClr val="00B050"/>
                    </a:solidFill>
                  </a:tcPr>
                </a:tc>
              </a:tr>
              <a:tr h="254000">
                <a:tc rowSpan="3">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100" b="1" i="0" dirty="0" smtClean="0"/>
                        <a:t>Stave Five</a:t>
                      </a:r>
                    </a:p>
                  </a:txBody>
                  <a:tcPr anchor="ctr">
                    <a:solidFill>
                      <a:schemeClr val="bg1">
                        <a:lumMod val="95000"/>
                      </a:schemeClr>
                    </a:solidFill>
                  </a:tcPr>
                </a:tc>
                <a:tc>
                  <a:txBody>
                    <a:bodyPr/>
                    <a:lstStyle/>
                    <a:p>
                      <a:r>
                        <a:rPr lang="en-GB" sz="1100" dirty="0" smtClean="0"/>
                        <a:t>Scrooge wakes up full of a zest for life. He presses the bed to check it is real and then laughing, proclaims himself as 'giddy as a drunken man'. </a:t>
                      </a:r>
                      <a:endParaRPr lang="en-GB" sz="1100" dirty="0"/>
                    </a:p>
                  </a:txBody>
                  <a:tcPr>
                    <a:lnB w="12700" cap="flat" cmpd="sng" algn="ctr">
                      <a:solidFill>
                        <a:schemeClr val="tx1"/>
                      </a:solidFill>
                      <a:prstDash val="solid"/>
                      <a:round/>
                      <a:headEnd type="none" w="med" len="med"/>
                      <a:tailEnd type="none" w="med" len="med"/>
                    </a:lnB>
                    <a:solidFill>
                      <a:schemeClr val="bg1">
                        <a:lumMod val="85000"/>
                      </a:schemeClr>
                    </a:solidFill>
                  </a:tcPr>
                </a:tc>
              </a:tr>
              <a:tr h="508000">
                <a:tc vMerge="1">
                  <a:txBody>
                    <a:bodyPr/>
                    <a:lstStyle/>
                    <a:p>
                      <a:endParaRPr lang="en-GB"/>
                    </a:p>
                  </a:txBody>
                  <a:tcPr/>
                </a:tc>
                <a:tc>
                  <a:txBody>
                    <a:bodyPr/>
                    <a:lstStyle/>
                    <a:p>
                      <a:r>
                        <a:rPr lang="en-GB" sz="1100" dirty="0" smtClean="0"/>
                        <a:t>He gives the boy half a crown to buy the prize turkey from the butchers and have it delivered to the </a:t>
                      </a:r>
                      <a:r>
                        <a:rPr lang="en-GB" sz="1100" dirty="0" err="1" smtClean="0"/>
                        <a:t>Cratchits</a:t>
                      </a:r>
                      <a:r>
                        <a:rPr lang="en-GB" sz="1100" dirty="0" smtClean="0"/>
                        <a:t>. Scrooge gives a generous donation to the charity collectors from the previous day. Then Scrooge goes to church and at last to his nephew Fred's for Christmas dinner.</a:t>
                      </a:r>
                      <a:endParaRPr lang="en-GB"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54000">
                <a:tc vMerge="1">
                  <a:txBody>
                    <a:bodyPr/>
                    <a:lstStyle/>
                    <a:p>
                      <a:endParaRPr lang="en-GB"/>
                    </a:p>
                  </a:txBody>
                  <a:tcPr/>
                </a:tc>
                <a:tc>
                  <a:txBody>
                    <a:bodyPr/>
                    <a:lstStyle/>
                    <a:p>
                      <a:r>
                        <a:rPr lang="en-GB" sz="1100" dirty="0" smtClean="0"/>
                        <a:t>The next day, Scrooge offers Bob </a:t>
                      </a:r>
                      <a:r>
                        <a:rPr lang="en-GB" sz="1100" dirty="0" err="1" smtClean="0"/>
                        <a:t>Cratchit</a:t>
                      </a:r>
                      <a:r>
                        <a:rPr lang="en-GB" sz="1100" dirty="0" smtClean="0"/>
                        <a:t> a pay-rise and promises to help look after his family. He learns how to laugh at himself and eventually becomes known as a man who knows how to celebrate Christmas.</a:t>
                      </a:r>
                      <a:endParaRPr lang="en-GB" sz="11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
        <p:nvSpPr>
          <p:cNvPr id="9" name="Rectangle 8"/>
          <p:cNvSpPr/>
          <p:nvPr/>
        </p:nvSpPr>
        <p:spPr>
          <a:xfrm>
            <a:off x="6138331" y="49950"/>
            <a:ext cx="6544736" cy="20489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200" b="1" u="sng" dirty="0" smtClean="0">
                <a:solidFill>
                  <a:schemeClr val="tx1"/>
                </a:solidFill>
              </a:rPr>
              <a:t>Key Characters</a:t>
            </a:r>
          </a:p>
          <a:p>
            <a:pPr algn="ctr"/>
            <a:endParaRPr lang="en-GB" sz="1200" dirty="0">
              <a:solidFill>
                <a:schemeClr val="tx1"/>
              </a:solidFill>
            </a:endParaRPr>
          </a:p>
        </p:txBody>
      </p:sp>
      <p:sp>
        <p:nvSpPr>
          <p:cNvPr id="10" name="Rectangle 9"/>
          <p:cNvSpPr/>
          <p:nvPr/>
        </p:nvSpPr>
        <p:spPr>
          <a:xfrm>
            <a:off x="5998631" y="3798751"/>
            <a:ext cx="2988731" cy="126593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Key Themes</a:t>
            </a:r>
          </a:p>
          <a:p>
            <a:pPr marL="285750" indent="-285750">
              <a:buFont typeface="Arial" panose="020B0604020202020204" pitchFamily="34" charset="0"/>
              <a:buChar char="•"/>
            </a:pPr>
            <a:r>
              <a:rPr lang="en-GB" sz="1100" dirty="0" smtClean="0">
                <a:solidFill>
                  <a:schemeClr val="tx1"/>
                </a:solidFill>
              </a:rPr>
              <a:t>Social responsibility and justice</a:t>
            </a:r>
          </a:p>
          <a:p>
            <a:pPr marL="285750" indent="-285750">
              <a:buFont typeface="Arial" panose="020B0604020202020204" pitchFamily="34" charset="0"/>
              <a:buChar char="•"/>
            </a:pPr>
            <a:r>
              <a:rPr lang="en-GB" sz="1100" dirty="0" smtClean="0">
                <a:solidFill>
                  <a:schemeClr val="tx1"/>
                </a:solidFill>
              </a:rPr>
              <a:t>Charity</a:t>
            </a:r>
          </a:p>
          <a:p>
            <a:pPr marL="285750" indent="-285750">
              <a:buFont typeface="Arial" panose="020B0604020202020204" pitchFamily="34" charset="0"/>
              <a:buChar char="•"/>
            </a:pPr>
            <a:r>
              <a:rPr lang="en-GB" sz="1100" dirty="0" smtClean="0">
                <a:solidFill>
                  <a:schemeClr val="tx1"/>
                </a:solidFill>
              </a:rPr>
              <a:t>Disability</a:t>
            </a:r>
          </a:p>
          <a:p>
            <a:pPr marL="285750" indent="-285750">
              <a:buFont typeface="Arial" panose="020B0604020202020204" pitchFamily="34" charset="0"/>
              <a:buChar char="•"/>
            </a:pPr>
            <a:r>
              <a:rPr lang="en-GB" sz="1100" dirty="0" smtClean="0">
                <a:solidFill>
                  <a:schemeClr val="tx1"/>
                </a:solidFill>
              </a:rPr>
              <a:t>Redemption</a:t>
            </a:r>
          </a:p>
          <a:p>
            <a:pPr marL="285750" indent="-285750">
              <a:buFont typeface="Arial" panose="020B0604020202020204" pitchFamily="34" charset="0"/>
              <a:buChar char="•"/>
            </a:pPr>
            <a:r>
              <a:rPr lang="en-GB" sz="1100" dirty="0">
                <a:solidFill>
                  <a:schemeClr val="tx1"/>
                </a:solidFill>
              </a:rPr>
              <a:t>Christmas</a:t>
            </a:r>
            <a:endParaRPr lang="en-GB" sz="1100" dirty="0" smtClean="0">
              <a:solidFill>
                <a:schemeClr val="tx1"/>
              </a:solidFill>
            </a:endParaRPr>
          </a:p>
          <a:p>
            <a:pPr algn="ctr"/>
            <a:endParaRPr lang="en-GB" sz="1100" dirty="0">
              <a:solidFill>
                <a:schemeClr val="tx1"/>
              </a:solidFill>
            </a:endParaRPr>
          </a:p>
        </p:txBody>
      </p:sp>
      <p:sp>
        <p:nvSpPr>
          <p:cNvPr id="11" name="Rectangle 10"/>
          <p:cNvSpPr/>
          <p:nvPr/>
        </p:nvSpPr>
        <p:spPr>
          <a:xfrm>
            <a:off x="10193867" y="5646420"/>
            <a:ext cx="2489200" cy="3802380"/>
          </a:xfrm>
          <a:prstGeom prst="rect">
            <a:avLst/>
          </a:prstGeom>
          <a:solidFill>
            <a:srgbClr val="FBE9F8"/>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400" b="1" u="sng" dirty="0" smtClean="0">
                <a:solidFill>
                  <a:schemeClr val="tx1"/>
                </a:solidFill>
              </a:rPr>
              <a:t>Writer’s Methods</a:t>
            </a:r>
            <a:endParaRPr lang="en-GB" sz="1400" b="1" u="sng" dirty="0">
              <a:solidFill>
                <a:schemeClr val="tx1"/>
              </a:solidFill>
            </a:endParaRPr>
          </a:p>
          <a:p>
            <a:pPr marL="285750" indent="-285750">
              <a:buClr>
                <a:schemeClr val="tx1"/>
              </a:buClr>
              <a:buFont typeface="Courier New" panose="02070309020205020404" pitchFamily="49" charset="0"/>
              <a:buChar char="o"/>
            </a:pPr>
            <a:r>
              <a:rPr lang="en-GB" sz="1200" b="1" dirty="0" smtClean="0">
                <a:solidFill>
                  <a:srgbClr val="FF3399"/>
                </a:solidFill>
              </a:rPr>
              <a:t>Allegory </a:t>
            </a:r>
            <a:r>
              <a:rPr lang="en-GB" sz="1200" dirty="0" smtClean="0">
                <a:solidFill>
                  <a:schemeClr val="tx1"/>
                </a:solidFill>
              </a:rPr>
              <a:t>– the story teaches a clear moral lesson about how we ought to live.</a:t>
            </a:r>
          </a:p>
          <a:p>
            <a:pPr marL="285750" indent="-285750">
              <a:buClr>
                <a:schemeClr val="tx1"/>
              </a:buClr>
              <a:buFont typeface="Courier New" panose="02070309020205020404" pitchFamily="49" charset="0"/>
              <a:buChar char="o"/>
            </a:pPr>
            <a:r>
              <a:rPr lang="en-GB" sz="1200" b="1" dirty="0" smtClean="0">
                <a:solidFill>
                  <a:srgbClr val="FF3399"/>
                </a:solidFill>
              </a:rPr>
              <a:t>Narrative voice </a:t>
            </a:r>
            <a:r>
              <a:rPr lang="en-GB" sz="1200" dirty="0" smtClean="0">
                <a:solidFill>
                  <a:schemeClr val="tx1"/>
                </a:solidFill>
              </a:rPr>
              <a:t>– Dickens uses an </a:t>
            </a:r>
            <a:r>
              <a:rPr lang="en-GB" sz="1200" b="1" dirty="0" smtClean="0">
                <a:solidFill>
                  <a:srgbClr val="FF3399"/>
                </a:solidFill>
              </a:rPr>
              <a:t>intrusive, omniscient </a:t>
            </a:r>
            <a:r>
              <a:rPr lang="en-GB" sz="1200" dirty="0" smtClean="0">
                <a:solidFill>
                  <a:schemeClr val="tx1"/>
                </a:solidFill>
              </a:rPr>
              <a:t>narrator to comment on the action of the novel.</a:t>
            </a:r>
          </a:p>
          <a:p>
            <a:pPr marL="285750" indent="-285750">
              <a:buClr>
                <a:schemeClr val="tx1"/>
              </a:buClr>
              <a:buFont typeface="Courier New" panose="02070309020205020404" pitchFamily="49" charset="0"/>
              <a:buChar char="o"/>
            </a:pPr>
            <a:r>
              <a:rPr lang="en-GB" sz="1200" b="1" dirty="0" smtClean="0">
                <a:solidFill>
                  <a:srgbClr val="FF3399"/>
                </a:solidFill>
              </a:rPr>
              <a:t>Characterisation </a:t>
            </a:r>
            <a:r>
              <a:rPr lang="en-GB" sz="1200" dirty="0" smtClean="0">
                <a:solidFill>
                  <a:schemeClr val="tx1"/>
                </a:solidFill>
              </a:rPr>
              <a:t>through </a:t>
            </a:r>
            <a:r>
              <a:rPr lang="en-GB" sz="1200" b="1" dirty="0" smtClean="0">
                <a:solidFill>
                  <a:srgbClr val="FF3399"/>
                </a:solidFill>
              </a:rPr>
              <a:t>dialogue</a:t>
            </a:r>
            <a:r>
              <a:rPr lang="en-GB" sz="1200" dirty="0" smtClean="0">
                <a:solidFill>
                  <a:schemeClr val="tx1"/>
                </a:solidFill>
              </a:rPr>
              <a:t> e.g. “Humbug!” “God bless us every one!”</a:t>
            </a:r>
          </a:p>
          <a:p>
            <a:pPr marL="285750" indent="-285750">
              <a:buClr>
                <a:schemeClr val="tx1"/>
              </a:buClr>
              <a:buFont typeface="Courier New" panose="02070309020205020404" pitchFamily="49" charset="0"/>
              <a:buChar char="o"/>
            </a:pPr>
            <a:r>
              <a:rPr lang="en-GB" sz="1200" b="1" dirty="0" smtClean="0">
                <a:solidFill>
                  <a:srgbClr val="FF3399"/>
                </a:solidFill>
              </a:rPr>
              <a:t>Figurative language </a:t>
            </a:r>
            <a:r>
              <a:rPr lang="en-GB" sz="1200" dirty="0" smtClean="0">
                <a:solidFill>
                  <a:schemeClr val="tx1"/>
                </a:solidFill>
              </a:rPr>
              <a:t>used</a:t>
            </a:r>
            <a:r>
              <a:rPr lang="en-GB" sz="1200" b="1" dirty="0" smtClean="0">
                <a:solidFill>
                  <a:srgbClr val="FF3399"/>
                </a:solidFill>
              </a:rPr>
              <a:t> </a:t>
            </a:r>
            <a:r>
              <a:rPr lang="en-GB" sz="1200" dirty="0" smtClean="0">
                <a:solidFill>
                  <a:schemeClr val="tx1"/>
                </a:solidFill>
              </a:rPr>
              <a:t>to describe characters and ideas e.g. </a:t>
            </a:r>
            <a:r>
              <a:rPr lang="en-GB" sz="1200" b="1" dirty="0" smtClean="0">
                <a:solidFill>
                  <a:srgbClr val="FF3399"/>
                </a:solidFill>
              </a:rPr>
              <a:t>similes </a:t>
            </a:r>
            <a:r>
              <a:rPr lang="en-GB" sz="1200" dirty="0" smtClean="0">
                <a:solidFill>
                  <a:schemeClr val="tx1"/>
                </a:solidFill>
              </a:rPr>
              <a:t>(“solitary </a:t>
            </a:r>
            <a:r>
              <a:rPr lang="en-GB" sz="1200" dirty="0">
                <a:solidFill>
                  <a:schemeClr val="tx1"/>
                </a:solidFill>
              </a:rPr>
              <a:t>as an </a:t>
            </a:r>
            <a:r>
              <a:rPr lang="en-GB" sz="1200" dirty="0" smtClean="0">
                <a:solidFill>
                  <a:schemeClr val="tx1"/>
                </a:solidFill>
              </a:rPr>
              <a:t>oyster”),</a:t>
            </a:r>
            <a:r>
              <a:rPr lang="en-GB" sz="1200" b="1" dirty="0" smtClean="0">
                <a:solidFill>
                  <a:srgbClr val="FF3399"/>
                </a:solidFill>
              </a:rPr>
              <a:t> </a:t>
            </a:r>
            <a:r>
              <a:rPr lang="en-GB" sz="1200" b="1" dirty="0">
                <a:solidFill>
                  <a:srgbClr val="FF3399"/>
                </a:solidFill>
              </a:rPr>
              <a:t>personification </a:t>
            </a:r>
            <a:r>
              <a:rPr lang="en-GB" sz="1200" dirty="0" smtClean="0">
                <a:solidFill>
                  <a:schemeClr val="tx1"/>
                </a:solidFill>
              </a:rPr>
              <a:t>(“the </a:t>
            </a:r>
            <a:r>
              <a:rPr lang="en-GB" sz="1200" dirty="0">
                <a:solidFill>
                  <a:schemeClr val="tx1"/>
                </a:solidFill>
              </a:rPr>
              <a:t>crisp air </a:t>
            </a:r>
            <a:r>
              <a:rPr lang="en-GB" sz="1200" dirty="0" smtClean="0">
                <a:solidFill>
                  <a:schemeClr val="tx1"/>
                </a:solidFill>
              </a:rPr>
              <a:t>laughed”),</a:t>
            </a:r>
            <a:r>
              <a:rPr lang="en-GB" sz="1200" b="1" dirty="0" smtClean="0">
                <a:solidFill>
                  <a:srgbClr val="FF3399"/>
                </a:solidFill>
              </a:rPr>
              <a:t> metaphors </a:t>
            </a:r>
            <a:r>
              <a:rPr lang="en-GB" sz="1200" dirty="0" smtClean="0">
                <a:solidFill>
                  <a:schemeClr val="tx1"/>
                </a:solidFill>
              </a:rPr>
              <a:t>(ignorance and want represented </a:t>
            </a:r>
            <a:r>
              <a:rPr lang="en-GB" sz="1200" dirty="0">
                <a:solidFill>
                  <a:schemeClr val="tx1"/>
                </a:solidFill>
              </a:rPr>
              <a:t>as </a:t>
            </a:r>
            <a:r>
              <a:rPr lang="en-GB" sz="1200" dirty="0" smtClean="0">
                <a:solidFill>
                  <a:schemeClr val="tx1"/>
                </a:solidFill>
              </a:rPr>
              <a:t>“a </a:t>
            </a:r>
            <a:r>
              <a:rPr lang="en-GB" sz="1200" dirty="0">
                <a:solidFill>
                  <a:schemeClr val="tx1"/>
                </a:solidFill>
              </a:rPr>
              <a:t>boy and girl. Yellow, meagre, ragged, scowling</a:t>
            </a:r>
            <a:r>
              <a:rPr lang="en-GB" sz="1200">
                <a:solidFill>
                  <a:schemeClr val="tx1"/>
                </a:solidFill>
              </a:rPr>
              <a:t>, </a:t>
            </a:r>
            <a:r>
              <a:rPr lang="en-GB" sz="1200" smtClean="0">
                <a:solidFill>
                  <a:schemeClr val="tx1"/>
                </a:solidFill>
              </a:rPr>
              <a:t>wolfish.”)</a:t>
            </a:r>
            <a:endParaRPr lang="en-GB" sz="1200" dirty="0" smtClean="0">
              <a:solidFill>
                <a:schemeClr val="tx1"/>
              </a:solidFill>
            </a:endParaRPr>
          </a:p>
          <a:p>
            <a:pPr marL="285750" indent="-285750">
              <a:buClr>
                <a:schemeClr val="tx1"/>
              </a:buClr>
              <a:buFont typeface="Courier New" panose="02070309020205020404" pitchFamily="49" charset="0"/>
              <a:buChar char="o"/>
            </a:pPr>
            <a:endParaRPr lang="en-GB" sz="1400" dirty="0" smtClean="0">
              <a:solidFill>
                <a:schemeClr val="tx1"/>
              </a:solidFill>
            </a:endParaRPr>
          </a:p>
          <a:p>
            <a:pPr marL="285750" indent="-285750">
              <a:buFont typeface="Courier New" panose="02070309020205020404" pitchFamily="49" charset="0"/>
              <a:buChar char="o"/>
            </a:pPr>
            <a:endParaRPr lang="en-GB" sz="1400" dirty="0">
              <a:solidFill>
                <a:schemeClr val="tx1"/>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439901359"/>
              </p:ext>
            </p:extLst>
          </p:nvPr>
        </p:nvGraphicFramePr>
        <p:xfrm>
          <a:off x="5998632" y="281812"/>
          <a:ext cx="6824133" cy="3474720"/>
        </p:xfrm>
        <a:graphic>
          <a:graphicData uri="http://schemas.openxmlformats.org/drawingml/2006/table">
            <a:tbl>
              <a:tblPr firstRow="1" bandRow="1">
                <a:tableStyleId>{22838BEF-8BB2-4498-84A7-C5851F593DF1}</a:tableStyleId>
              </a:tblPr>
              <a:tblGrid>
                <a:gridCol w="721785"/>
                <a:gridCol w="2632867"/>
                <a:gridCol w="943241"/>
                <a:gridCol w="2526240"/>
              </a:tblGrid>
              <a:tr h="1211580">
                <a:tc rowSpan="2">
                  <a:txBody>
                    <a:bodyPr/>
                    <a:lstStyle/>
                    <a:p>
                      <a:pPr algn="ctr"/>
                      <a:r>
                        <a:rPr lang="en-GB" sz="1050" b="1" dirty="0" smtClean="0"/>
                        <a:t>Ebenezer Scrooge</a:t>
                      </a:r>
                      <a:endParaRPr lang="en-GB" sz="1050" b="1" dirty="0"/>
                    </a:p>
                  </a:txBody>
                  <a:tcPr anchor="ctr">
                    <a:solidFill>
                      <a:schemeClr val="accent5">
                        <a:lumMod val="20000"/>
                        <a:lumOff val="80000"/>
                      </a:schemeClr>
                    </a:solidFill>
                  </a:tcPr>
                </a:tc>
                <a:tc rowSpan="2">
                  <a:txBody>
                    <a:bodyPr/>
                    <a:lstStyle/>
                    <a:p>
                      <a:pPr marL="0" indent="0">
                        <a:buFont typeface="Arial" panose="020B0604020202020204" pitchFamily="34" charset="0"/>
                        <a:buNone/>
                      </a:pPr>
                      <a:r>
                        <a:rPr lang="en-GB" sz="1050" b="0" dirty="0" smtClean="0"/>
                        <a:t>Scrooge is the main character of Dickens's novella and is first presented as a miserly, unpleasant man. He rejects all offerings of Christmas cheer and celebration as 'Humbug!'. He is cold-hearted, miserly, ill-mannered and self-deluded.</a:t>
                      </a:r>
                      <a:r>
                        <a:rPr lang="en-GB" sz="1050" b="0" baseline="0" dirty="0" smtClean="0"/>
                        <a:t> </a:t>
                      </a:r>
                      <a:r>
                        <a:rPr lang="en-GB" sz="1050" b="0" dirty="0" smtClean="0"/>
                        <a:t>By the end of the story, Scrooge is a changed man, sharing his wealth and generosity with everyone. He achieves redemption for his past sins.</a:t>
                      </a:r>
                      <a:endParaRPr lang="en-GB" sz="1050" b="0" dirty="0"/>
                    </a:p>
                  </a:txBody>
                  <a:tcPr>
                    <a:solidFill>
                      <a:schemeClr val="accent5">
                        <a:lumMod val="20000"/>
                        <a:lumOff val="80000"/>
                      </a:schemeClr>
                    </a:solidFill>
                  </a:tcPr>
                </a:tc>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50" b="1" dirty="0" smtClean="0"/>
                        <a:t>The Ghost of Christmas Past</a:t>
                      </a:r>
                      <a:endParaRPr lang="en-GB" sz="1050" b="1" dirty="0"/>
                    </a:p>
                  </a:txBody>
                  <a:tcPr anchor="ctr">
                    <a:solidFill>
                      <a:schemeClr val="accent5">
                        <a:lumMod val="20000"/>
                        <a:lumOff val="80000"/>
                      </a:schemeClr>
                    </a:solidFill>
                  </a:tcPr>
                </a:tc>
                <a:tc>
                  <a:txBody>
                    <a:bodyPr/>
                    <a:lstStyle/>
                    <a:p>
                      <a:r>
                        <a:rPr lang="en-GB" sz="1050" b="0" dirty="0" smtClean="0"/>
                        <a:t>The Ghost of Christmas Past is an ephemeral spirit that appears to be both old and young at the same time with an inextinguishable light streaming from the top of its head. It takes Scrooge to scenes from his own past,</a:t>
                      </a:r>
                      <a:r>
                        <a:rPr lang="en-GB" sz="1050" b="0" baseline="0" dirty="0" smtClean="0"/>
                        <a:t> including </a:t>
                      </a:r>
                      <a:r>
                        <a:rPr lang="en-GB" sz="1050" b="0" dirty="0" smtClean="0"/>
                        <a:t>his lost love, Belle, with her family. </a:t>
                      </a:r>
                      <a:endParaRPr lang="en-GB" sz="1050" b="0" dirty="0"/>
                    </a:p>
                  </a:txBody>
                  <a:tcPr>
                    <a:solidFill>
                      <a:schemeClr val="accent5">
                        <a:lumMod val="20000"/>
                        <a:lumOff val="80000"/>
                      </a:schemeClr>
                    </a:solidFill>
                  </a:tcPr>
                </a:tc>
              </a:tr>
              <a:tr h="325883">
                <a:tc vMerge="1">
                  <a:txBody>
                    <a:bodyPr/>
                    <a:lstStyle/>
                    <a:p>
                      <a:endParaRPr lang="en-GB"/>
                    </a:p>
                  </a:txBody>
                  <a:tcPr/>
                </a:tc>
                <a:tc vMerge="1">
                  <a:txBody>
                    <a:bodyPr/>
                    <a:lstStyle/>
                    <a:p>
                      <a:endParaRPr lang="en-GB"/>
                    </a:p>
                  </a:txBody>
                  <a:tcPr/>
                </a:tc>
                <a:tc rowSpan="2">
                  <a:txBody>
                    <a:bodyPr/>
                    <a:lstStyle/>
                    <a:p>
                      <a:pPr algn="ctr"/>
                      <a:r>
                        <a:rPr lang="en-GB" sz="1050" b="1" dirty="0" smtClean="0"/>
                        <a:t>The Ghost of Christmas Present</a:t>
                      </a:r>
                      <a:endParaRPr lang="en-GB" sz="1050" b="1" dirty="0"/>
                    </a:p>
                  </a:txBody>
                  <a:tcPr anchor="ctr">
                    <a:solidFill>
                      <a:schemeClr val="accent5">
                        <a:lumMod val="20000"/>
                        <a:lumOff val="80000"/>
                      </a:schemeClr>
                    </a:solidFill>
                  </a:tcPr>
                </a:tc>
                <a:tc rowSpan="2">
                  <a:txBody>
                    <a:bodyPr/>
                    <a:lstStyle/>
                    <a:p>
                      <a:r>
                        <a:rPr lang="en-GB" sz="1050" b="0" dirty="0" smtClean="0"/>
                        <a:t>The Ghost of Christmas Present is a huge, generous and jolly character. It shows Scrooge visions of the world on Christmas Day. Before it leaves Scrooge, the Ghost shows him two 'yellow, meagre' children who are hiding under its cloak. These are called Ignorance and Want and are a warning to Scrooge to change his ways.</a:t>
                      </a:r>
                      <a:endParaRPr lang="en-GB" sz="1050" b="0" dirty="0"/>
                    </a:p>
                  </a:txBody>
                  <a:tcPr>
                    <a:solidFill>
                      <a:schemeClr val="accent5">
                        <a:lumMod val="20000"/>
                        <a:lumOff val="80000"/>
                      </a:schemeClr>
                    </a:solidFill>
                  </a:tcPr>
                </a:tc>
              </a:tr>
              <a:tr h="571500">
                <a:tc rowSpan="2">
                  <a:txBody>
                    <a:bodyPr/>
                    <a:lstStyle/>
                    <a:p>
                      <a:pPr algn="ctr"/>
                      <a:r>
                        <a:rPr lang="en-GB" sz="1050" b="1" dirty="0" smtClean="0"/>
                        <a:t>Bob </a:t>
                      </a:r>
                      <a:r>
                        <a:rPr lang="en-GB" sz="1050" b="1" dirty="0" err="1" smtClean="0"/>
                        <a:t>Cratchit</a:t>
                      </a:r>
                      <a:endParaRPr lang="en-GB" sz="1050" b="1" dirty="0"/>
                    </a:p>
                  </a:txBody>
                  <a:tcPr anchor="ctr">
                    <a:solidFill>
                      <a:schemeClr val="accent5">
                        <a:lumMod val="40000"/>
                        <a:lumOff val="60000"/>
                      </a:schemeClr>
                    </a:solidFill>
                  </a:tcPr>
                </a:tc>
                <a:tc rowSpan="2">
                  <a:txBody>
                    <a:bodyPr/>
                    <a:lstStyle/>
                    <a:p>
                      <a:r>
                        <a:rPr lang="en-GB" sz="1050" dirty="0" smtClean="0"/>
                        <a:t>Bob </a:t>
                      </a:r>
                      <a:r>
                        <a:rPr lang="en-GB" sz="1050" dirty="0" err="1" smtClean="0"/>
                        <a:t>Cratchit</a:t>
                      </a:r>
                      <a:r>
                        <a:rPr lang="en-GB" sz="1050" dirty="0" smtClean="0"/>
                        <a:t> is Scrooge's clerk and works in unpleasant conditions without complaint. He obeys Scrooge's rules and is timid about asking to go home to his family early on Christmas Eve. He cares</a:t>
                      </a:r>
                      <a:r>
                        <a:rPr lang="en-GB" sz="1050" baseline="0" dirty="0" smtClean="0"/>
                        <a:t> for</a:t>
                      </a:r>
                      <a:r>
                        <a:rPr lang="en-GB" sz="1050" dirty="0" smtClean="0"/>
                        <a:t> his sickly son Tiny Tim.</a:t>
                      </a:r>
                      <a:endParaRPr lang="en-GB" sz="1050" dirty="0"/>
                    </a:p>
                  </a:txBody>
                  <a:tcPr>
                    <a:solidFill>
                      <a:schemeClr val="accent5">
                        <a:lumMod val="40000"/>
                        <a:lumOff val="60000"/>
                      </a:schemeClr>
                    </a:solidFill>
                  </a:tcPr>
                </a:tc>
                <a:tc vMerge="1">
                  <a:txBody>
                    <a:bodyPr/>
                    <a:lstStyle/>
                    <a:p>
                      <a:pPr algn="ctr"/>
                      <a:endParaRPr lang="en-GB" sz="1050" b="1" dirty="0"/>
                    </a:p>
                  </a:txBody>
                  <a:tcPr anchor="ctr">
                    <a:solidFill>
                      <a:schemeClr val="accent5">
                        <a:lumMod val="40000"/>
                        <a:lumOff val="60000"/>
                      </a:schemeClr>
                    </a:solidFill>
                  </a:tcPr>
                </a:tc>
                <a:tc vMerge="1">
                  <a:txBody>
                    <a:bodyPr/>
                    <a:lstStyle/>
                    <a:p>
                      <a:endParaRPr lang="en-GB" sz="1050" b="0" dirty="0"/>
                    </a:p>
                  </a:txBody>
                  <a:tcPr>
                    <a:solidFill>
                      <a:schemeClr val="accent5">
                        <a:lumMod val="40000"/>
                        <a:lumOff val="60000"/>
                      </a:schemeClr>
                    </a:solidFill>
                  </a:tcPr>
                </a:tc>
              </a:tr>
              <a:tr h="0">
                <a:tc vMerge="1">
                  <a:txBody>
                    <a:bodyPr/>
                    <a:lstStyle/>
                    <a:p>
                      <a:endParaRPr lang="en-GB"/>
                    </a:p>
                  </a:txBody>
                  <a:tcPr/>
                </a:tc>
                <a:tc vMerge="1">
                  <a:txBody>
                    <a:bodyPr/>
                    <a:lstStyle/>
                    <a:p>
                      <a:endParaRPr lang="en-GB"/>
                    </a:p>
                  </a:txBody>
                  <a:tcPr/>
                </a:tc>
                <a:tc rowSpan="2">
                  <a:txBody>
                    <a:bodyPr/>
                    <a:lstStyle/>
                    <a:p>
                      <a:pPr algn="ctr"/>
                      <a:r>
                        <a:rPr lang="en-GB" sz="1050" b="1" dirty="0" smtClean="0"/>
                        <a:t>The Ghost of Christmas Yet to Come</a:t>
                      </a:r>
                    </a:p>
                  </a:txBody>
                  <a:tcPr anchor="ctr">
                    <a:solidFill>
                      <a:schemeClr val="accent5">
                        <a:lumMod val="20000"/>
                        <a:lumOff val="80000"/>
                      </a:schemeClr>
                    </a:solidFill>
                  </a:tcPr>
                </a:tc>
                <a:tc rowSpan="2">
                  <a:txBody>
                    <a:bodyPr/>
                    <a:lstStyle/>
                    <a:p>
                      <a:r>
                        <a:rPr lang="en-GB" sz="1050" b="0" dirty="0" smtClean="0"/>
                        <a:t>The final Ghost is frightening and eerie. It doesn't say a word to Scrooge, but glides along and points out scenes to him. It suggests that Scrooge’s future will be miserable if he doesn’t change his ways.</a:t>
                      </a:r>
                      <a:endParaRPr lang="en-GB" sz="1050" b="0" dirty="0"/>
                    </a:p>
                  </a:txBody>
                  <a:tcPr>
                    <a:solidFill>
                      <a:schemeClr val="accent5">
                        <a:lumMod val="20000"/>
                        <a:lumOff val="80000"/>
                      </a:schemeClr>
                    </a:solidFill>
                  </a:tcPr>
                </a:tc>
              </a:tr>
              <a:tr h="341304">
                <a:tc>
                  <a:txBody>
                    <a:bodyPr/>
                    <a:lstStyle/>
                    <a:p>
                      <a:pPr marL="0" marR="0" indent="0" algn="ctr" defTabSz="1280160" rtl="0" eaLnBrk="1" fontAlgn="auto" latinLnBrk="0" hangingPunct="1">
                        <a:lnSpc>
                          <a:spcPct val="100000"/>
                        </a:lnSpc>
                        <a:spcBef>
                          <a:spcPts val="0"/>
                        </a:spcBef>
                        <a:spcAft>
                          <a:spcPts val="0"/>
                        </a:spcAft>
                        <a:buClrTx/>
                        <a:buSzTx/>
                        <a:buFontTx/>
                        <a:buNone/>
                        <a:tabLst/>
                        <a:defRPr/>
                      </a:pPr>
                      <a:r>
                        <a:rPr lang="en-GB" sz="1050" b="1" dirty="0" smtClean="0"/>
                        <a:t>Fred</a:t>
                      </a:r>
                    </a:p>
                  </a:txBody>
                  <a:tcPr anchor="ctr">
                    <a:solidFill>
                      <a:schemeClr val="accent5">
                        <a:lumMod val="20000"/>
                        <a:lumOff val="80000"/>
                      </a:schemeClr>
                    </a:solidFill>
                  </a:tcPr>
                </a:tc>
                <a:tc>
                  <a:txBody>
                    <a:bodyPr/>
                    <a:lstStyle/>
                    <a:p>
                      <a:r>
                        <a:rPr lang="en-GB" sz="1050" b="0" dirty="0" smtClean="0"/>
                        <a:t>Scrooge’s nephew. He is cheerful, generous and kind-hearted. Even when Scrooge puts down all his talk of Christmas festivities, Fred persists with his good cheer. </a:t>
                      </a:r>
                      <a:endParaRPr lang="en-GB" sz="1050" b="0" dirty="0"/>
                    </a:p>
                  </a:txBody>
                  <a:tcPr>
                    <a:solidFill>
                      <a:schemeClr val="accent5">
                        <a:lumMod val="20000"/>
                        <a:lumOff val="80000"/>
                      </a:schemeClr>
                    </a:solidFill>
                  </a:tcPr>
                </a:tc>
                <a:tc vMerge="1">
                  <a:txBody>
                    <a:bodyPr/>
                    <a:lstStyle/>
                    <a:p>
                      <a:endParaRPr lang="en-GB"/>
                    </a:p>
                  </a:txBody>
                  <a:tcPr/>
                </a:tc>
                <a:tc vMerge="1">
                  <a:txBody>
                    <a:bodyPr/>
                    <a:lstStyle/>
                    <a:p>
                      <a:endParaRPr lang="en-GB"/>
                    </a:p>
                  </a:txBody>
                  <a:tcPr/>
                </a:tc>
              </a:tr>
            </a:tbl>
          </a:graphicData>
        </a:graphic>
      </p:graphicFrame>
      <p:sp>
        <p:nvSpPr>
          <p:cNvPr id="4" name="Rounded Rectangle 3"/>
          <p:cNvSpPr/>
          <p:nvPr/>
        </p:nvSpPr>
        <p:spPr>
          <a:xfrm>
            <a:off x="6057898" y="4925531"/>
            <a:ext cx="2908298" cy="49616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i="1" dirty="0" smtClean="0">
                <a:solidFill>
                  <a:schemeClr val="tx1"/>
                </a:solidFill>
              </a:rPr>
              <a:t>A Christmas Carol</a:t>
            </a:r>
            <a:endParaRPr lang="en-GB" sz="2800" b="1" i="1" dirty="0">
              <a:solidFill>
                <a:schemeClr val="tx1"/>
              </a:solidFill>
            </a:endParaRPr>
          </a:p>
        </p:txBody>
      </p:sp>
      <p:sp>
        <p:nvSpPr>
          <p:cNvPr id="12" name="Rectangle 11"/>
          <p:cNvSpPr/>
          <p:nvPr/>
        </p:nvSpPr>
        <p:spPr>
          <a:xfrm>
            <a:off x="6057898" y="5421700"/>
            <a:ext cx="4216402" cy="402710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Quotations</a:t>
            </a:r>
          </a:p>
          <a:p>
            <a:pPr marL="285750" indent="-285750">
              <a:buFont typeface="Arial" panose="020B0604020202020204" pitchFamily="34" charset="0"/>
              <a:buChar char="•"/>
            </a:pPr>
            <a:r>
              <a:rPr lang="en-GB" sz="1200" dirty="0">
                <a:solidFill>
                  <a:schemeClr val="tx1"/>
                </a:solidFill>
              </a:rPr>
              <a:t>“the cold within him froze his old </a:t>
            </a:r>
            <a:r>
              <a:rPr lang="en-GB" sz="1200" dirty="0" smtClean="0">
                <a:solidFill>
                  <a:schemeClr val="tx1"/>
                </a:solidFill>
              </a:rPr>
              <a:t>features.” 1</a:t>
            </a:r>
          </a:p>
          <a:p>
            <a:pPr marL="285750" indent="-285750">
              <a:buFont typeface="Arial" panose="020B0604020202020204" pitchFamily="34" charset="0"/>
              <a:buChar char="•"/>
            </a:pPr>
            <a:r>
              <a:rPr lang="en-GB" sz="1200" dirty="0" smtClean="0">
                <a:solidFill>
                  <a:schemeClr val="tx1"/>
                </a:solidFill>
              </a:rPr>
              <a:t>“Hard </a:t>
            </a:r>
            <a:r>
              <a:rPr lang="en-GB" sz="1200" dirty="0">
                <a:solidFill>
                  <a:schemeClr val="tx1"/>
                </a:solidFill>
              </a:rPr>
              <a:t>and sharp as </a:t>
            </a:r>
            <a:r>
              <a:rPr lang="en-GB" sz="1200" dirty="0" smtClean="0">
                <a:solidFill>
                  <a:schemeClr val="tx1"/>
                </a:solidFill>
              </a:rPr>
              <a:t>flint” 1</a:t>
            </a:r>
          </a:p>
          <a:p>
            <a:pPr marL="285750" indent="-285750">
              <a:buFont typeface="Arial" panose="020B0604020202020204" pitchFamily="34" charset="0"/>
              <a:buChar char="•"/>
            </a:pPr>
            <a:r>
              <a:rPr lang="en-GB" sz="1200" dirty="0">
                <a:solidFill>
                  <a:schemeClr val="tx1"/>
                </a:solidFill>
              </a:rPr>
              <a:t>“solitary as an oyster</a:t>
            </a:r>
            <a:r>
              <a:rPr lang="en-GB" sz="1200" dirty="0" smtClean="0">
                <a:solidFill>
                  <a:schemeClr val="tx1"/>
                </a:solidFill>
              </a:rPr>
              <a:t>” 1</a:t>
            </a:r>
            <a:endParaRPr lang="en-GB" sz="1200" dirty="0">
              <a:solidFill>
                <a:schemeClr val="tx1"/>
              </a:solidFill>
            </a:endParaRPr>
          </a:p>
          <a:p>
            <a:pPr marL="285750" indent="-285750">
              <a:buFont typeface="Arial" panose="020B0604020202020204" pitchFamily="34" charset="0"/>
              <a:buChar char="•"/>
            </a:pPr>
            <a:r>
              <a:rPr lang="en-GB" sz="1200" dirty="0" smtClean="0">
                <a:solidFill>
                  <a:schemeClr val="tx1"/>
                </a:solidFill>
              </a:rPr>
              <a:t>“decrease </a:t>
            </a:r>
            <a:r>
              <a:rPr lang="en-GB" sz="1200" dirty="0">
                <a:solidFill>
                  <a:schemeClr val="tx1"/>
                </a:solidFill>
              </a:rPr>
              <a:t>the surplus </a:t>
            </a:r>
            <a:r>
              <a:rPr lang="en-GB" sz="1200" dirty="0" smtClean="0">
                <a:solidFill>
                  <a:schemeClr val="tx1"/>
                </a:solidFill>
              </a:rPr>
              <a:t>population.” Scrooge, 1</a:t>
            </a:r>
          </a:p>
          <a:p>
            <a:pPr marL="285750" indent="-285750">
              <a:buFont typeface="Arial" panose="020B0604020202020204" pitchFamily="34" charset="0"/>
              <a:buChar char="•"/>
            </a:pPr>
            <a:r>
              <a:rPr lang="en-GB" sz="1200" dirty="0" smtClean="0">
                <a:solidFill>
                  <a:schemeClr val="tx1"/>
                </a:solidFill>
              </a:rPr>
              <a:t>“I </a:t>
            </a:r>
            <a:r>
              <a:rPr lang="en-GB" sz="1200" dirty="0">
                <a:solidFill>
                  <a:schemeClr val="tx1"/>
                </a:solidFill>
              </a:rPr>
              <a:t>wear the chain I forged in </a:t>
            </a:r>
            <a:r>
              <a:rPr lang="en-GB" sz="1200" dirty="0" smtClean="0">
                <a:solidFill>
                  <a:schemeClr val="tx1"/>
                </a:solidFill>
              </a:rPr>
              <a:t>life” Marley’s Ghost, 1</a:t>
            </a:r>
          </a:p>
          <a:p>
            <a:pPr marL="285750" indent="-285750">
              <a:buFont typeface="Arial" panose="020B0604020202020204" pitchFamily="34" charset="0"/>
              <a:buChar char="•"/>
            </a:pPr>
            <a:r>
              <a:rPr lang="en-GB" sz="1200" dirty="0" smtClean="0">
                <a:solidFill>
                  <a:schemeClr val="tx1"/>
                </a:solidFill>
              </a:rPr>
              <a:t>“Your </a:t>
            </a:r>
            <a:r>
              <a:rPr lang="en-GB" sz="1200" dirty="0">
                <a:solidFill>
                  <a:schemeClr val="tx1"/>
                </a:solidFill>
              </a:rPr>
              <a:t>reclamation, then. Take </a:t>
            </a:r>
            <a:r>
              <a:rPr lang="en-GB" sz="1200" dirty="0" smtClean="0">
                <a:solidFill>
                  <a:schemeClr val="tx1"/>
                </a:solidFill>
              </a:rPr>
              <a:t>heed” The Ghost of Christmas Past, 2</a:t>
            </a:r>
          </a:p>
          <a:p>
            <a:pPr marL="285750" indent="-285750">
              <a:buFont typeface="Arial" panose="020B0604020202020204" pitchFamily="34" charset="0"/>
              <a:buChar char="•"/>
            </a:pPr>
            <a:r>
              <a:rPr lang="en-GB" sz="1200" dirty="0" smtClean="0">
                <a:solidFill>
                  <a:schemeClr val="tx1"/>
                </a:solidFill>
              </a:rPr>
              <a:t>‘“</a:t>
            </a:r>
            <a:r>
              <a:rPr lang="en-GB" sz="1200" dirty="0">
                <a:solidFill>
                  <a:schemeClr val="tx1"/>
                </a:solidFill>
              </a:rPr>
              <a:t>What Idol has </a:t>
            </a:r>
            <a:r>
              <a:rPr lang="en-GB" sz="1200" dirty="0" smtClean="0">
                <a:solidFill>
                  <a:schemeClr val="tx1"/>
                </a:solidFill>
              </a:rPr>
              <a:t>displace </a:t>
            </a:r>
            <a:r>
              <a:rPr lang="en-GB" sz="1200" dirty="0">
                <a:solidFill>
                  <a:schemeClr val="tx1"/>
                </a:solidFill>
              </a:rPr>
              <a:t>you</a:t>
            </a:r>
            <a:r>
              <a:rPr lang="en-GB" sz="1200" dirty="0" smtClean="0">
                <a:solidFill>
                  <a:schemeClr val="tx1"/>
                </a:solidFill>
              </a:rPr>
              <a:t>?” he </a:t>
            </a:r>
            <a:r>
              <a:rPr lang="en-GB" sz="1200" dirty="0" err="1" smtClean="0">
                <a:solidFill>
                  <a:schemeClr val="tx1"/>
                </a:solidFill>
              </a:rPr>
              <a:t>rejoined</a:t>
            </a:r>
            <a:r>
              <a:rPr lang="en-GB" sz="1200" dirty="0" smtClean="0">
                <a:solidFill>
                  <a:schemeClr val="tx1"/>
                </a:solidFill>
              </a:rPr>
              <a:t>. / “</a:t>
            </a:r>
            <a:r>
              <a:rPr lang="en-GB" sz="1200" dirty="0">
                <a:solidFill>
                  <a:schemeClr val="tx1"/>
                </a:solidFill>
              </a:rPr>
              <a:t>A golden one</a:t>
            </a:r>
            <a:r>
              <a:rPr lang="en-GB" sz="1200" dirty="0" smtClean="0">
                <a:solidFill>
                  <a:schemeClr val="tx1"/>
                </a:solidFill>
              </a:rPr>
              <a:t>”’ Scrooge and Belle, 2</a:t>
            </a:r>
          </a:p>
          <a:p>
            <a:pPr marL="285750" indent="-285750">
              <a:buFont typeface="Arial" panose="020B0604020202020204" pitchFamily="34" charset="0"/>
              <a:buChar char="•"/>
            </a:pPr>
            <a:r>
              <a:rPr lang="en-GB" sz="1200" dirty="0">
                <a:solidFill>
                  <a:schemeClr val="tx1"/>
                </a:solidFill>
              </a:rPr>
              <a:t>“To any kindly given. To a poor one </a:t>
            </a:r>
            <a:r>
              <a:rPr lang="en-GB" sz="1200" dirty="0" smtClean="0">
                <a:solidFill>
                  <a:schemeClr val="tx1"/>
                </a:solidFill>
              </a:rPr>
              <a:t>most.” The Ghost of Christmas Present, 3</a:t>
            </a:r>
          </a:p>
          <a:p>
            <a:pPr marL="285750" indent="-285750">
              <a:buFont typeface="Arial" panose="020B0604020202020204" pitchFamily="34" charset="0"/>
              <a:buChar char="•"/>
            </a:pPr>
            <a:r>
              <a:rPr lang="en-GB" sz="1200" dirty="0">
                <a:solidFill>
                  <a:schemeClr val="tx1"/>
                </a:solidFill>
              </a:rPr>
              <a:t>“I’ll drink his health for your sake and the Day’s</a:t>
            </a:r>
            <a:r>
              <a:rPr lang="en-GB" sz="1200" dirty="0" smtClean="0">
                <a:solidFill>
                  <a:schemeClr val="tx1"/>
                </a:solidFill>
              </a:rPr>
              <a:t>” Mrs </a:t>
            </a:r>
            <a:r>
              <a:rPr lang="en-GB" sz="1200" dirty="0" err="1" smtClean="0">
                <a:solidFill>
                  <a:schemeClr val="tx1"/>
                </a:solidFill>
              </a:rPr>
              <a:t>Cratchit</a:t>
            </a:r>
            <a:r>
              <a:rPr lang="en-GB" sz="1200" dirty="0" smtClean="0">
                <a:solidFill>
                  <a:schemeClr val="tx1"/>
                </a:solidFill>
              </a:rPr>
              <a:t>, 3</a:t>
            </a:r>
            <a:endParaRPr lang="en-GB" sz="1200" dirty="0">
              <a:solidFill>
                <a:schemeClr val="tx1"/>
              </a:solidFill>
            </a:endParaRPr>
          </a:p>
          <a:p>
            <a:pPr marL="285750" indent="-285750">
              <a:buFont typeface="Arial" panose="020B0604020202020204" pitchFamily="34" charset="0"/>
              <a:buChar char="•"/>
            </a:pPr>
            <a:r>
              <a:rPr lang="en-GB" sz="1200" dirty="0" smtClean="0">
                <a:solidFill>
                  <a:schemeClr val="tx1"/>
                </a:solidFill>
              </a:rPr>
              <a:t>“His </a:t>
            </a:r>
            <a:r>
              <a:rPr lang="en-GB" sz="1200" dirty="0">
                <a:solidFill>
                  <a:schemeClr val="tx1"/>
                </a:solidFill>
              </a:rPr>
              <a:t>wealth is of no use to him. He don’t do any good with </a:t>
            </a:r>
            <a:r>
              <a:rPr lang="en-GB" sz="1200" dirty="0" smtClean="0">
                <a:solidFill>
                  <a:schemeClr val="tx1"/>
                </a:solidFill>
              </a:rPr>
              <a:t>it.” Fred, 3</a:t>
            </a:r>
          </a:p>
          <a:p>
            <a:pPr marL="285750" indent="-285750">
              <a:buFont typeface="Arial" panose="020B0604020202020204" pitchFamily="34" charset="0"/>
              <a:buChar char="•"/>
            </a:pPr>
            <a:r>
              <a:rPr lang="en-GB" sz="1200" dirty="0" smtClean="0">
                <a:solidFill>
                  <a:schemeClr val="tx1"/>
                </a:solidFill>
              </a:rPr>
              <a:t>“This </a:t>
            </a:r>
            <a:r>
              <a:rPr lang="en-GB" sz="1200" dirty="0">
                <a:solidFill>
                  <a:schemeClr val="tx1"/>
                </a:solidFill>
              </a:rPr>
              <a:t>boy is Ignorance. This girl is </a:t>
            </a:r>
            <a:r>
              <a:rPr lang="en-GB" sz="1200" dirty="0" smtClean="0">
                <a:solidFill>
                  <a:schemeClr val="tx1"/>
                </a:solidFill>
              </a:rPr>
              <a:t>Want.” </a:t>
            </a:r>
            <a:r>
              <a:rPr lang="en-GB" sz="1200" dirty="0">
                <a:solidFill>
                  <a:schemeClr val="tx1"/>
                </a:solidFill>
              </a:rPr>
              <a:t>The Ghost of Christmas Present, 3</a:t>
            </a:r>
          </a:p>
          <a:p>
            <a:pPr marL="285750" indent="-285750">
              <a:buFont typeface="Arial" panose="020B0604020202020204" pitchFamily="34" charset="0"/>
              <a:buChar char="•"/>
            </a:pPr>
            <a:r>
              <a:rPr lang="en-GB" sz="1200" dirty="0" smtClean="0">
                <a:solidFill>
                  <a:schemeClr val="tx1"/>
                </a:solidFill>
              </a:rPr>
              <a:t>“I </a:t>
            </a:r>
            <a:r>
              <a:rPr lang="en-GB" sz="1200" dirty="0">
                <a:solidFill>
                  <a:schemeClr val="tx1"/>
                </a:solidFill>
              </a:rPr>
              <a:t>will honour Christmas in my </a:t>
            </a:r>
            <a:r>
              <a:rPr lang="en-GB" sz="1200" dirty="0" smtClean="0">
                <a:solidFill>
                  <a:schemeClr val="tx1"/>
                </a:solidFill>
              </a:rPr>
              <a:t>heart.” Scrooge, 4</a:t>
            </a:r>
          </a:p>
          <a:p>
            <a:pPr marL="285750" indent="-285750">
              <a:buFont typeface="Arial" panose="020B0604020202020204" pitchFamily="34" charset="0"/>
              <a:buChar char="•"/>
            </a:pPr>
            <a:r>
              <a:rPr lang="en-GB" sz="1200" dirty="0" smtClean="0">
                <a:solidFill>
                  <a:schemeClr val="tx1"/>
                </a:solidFill>
              </a:rPr>
              <a:t>“A merrier </a:t>
            </a:r>
            <a:r>
              <a:rPr lang="en-GB" sz="1200" dirty="0">
                <a:solidFill>
                  <a:schemeClr val="tx1"/>
                </a:solidFill>
              </a:rPr>
              <a:t>Christmas, Bob … I’ll raise your </a:t>
            </a:r>
            <a:r>
              <a:rPr lang="en-GB" sz="1200" dirty="0" smtClean="0">
                <a:solidFill>
                  <a:schemeClr val="tx1"/>
                </a:solidFill>
              </a:rPr>
              <a:t>salary.” Scrooge, 5</a:t>
            </a:r>
          </a:p>
          <a:p>
            <a:pPr marL="285750" indent="-285750">
              <a:buFont typeface="Arial" panose="020B0604020202020204" pitchFamily="34" charset="0"/>
              <a:buChar char="•"/>
            </a:pPr>
            <a:r>
              <a:rPr lang="en-GB" sz="1200" dirty="0">
                <a:solidFill>
                  <a:schemeClr val="tx1"/>
                </a:solidFill>
              </a:rPr>
              <a:t>“I am as light as a feather</a:t>
            </a:r>
            <a:r>
              <a:rPr lang="en-GB" sz="1200" dirty="0" smtClean="0">
                <a:solidFill>
                  <a:schemeClr val="tx1"/>
                </a:solidFill>
              </a:rPr>
              <a:t>” Scrooge, 5</a:t>
            </a:r>
          </a:p>
          <a:p>
            <a:pPr marL="285750" indent="-285750">
              <a:buFont typeface="Arial" panose="020B0604020202020204" pitchFamily="34" charset="0"/>
              <a:buChar char="•"/>
            </a:pPr>
            <a:r>
              <a:rPr lang="en-GB" sz="1200" dirty="0">
                <a:solidFill>
                  <a:schemeClr val="tx1"/>
                </a:solidFill>
              </a:rPr>
              <a:t>“I am as merry as a schoolboy</a:t>
            </a:r>
            <a:r>
              <a:rPr lang="en-GB" sz="1200" dirty="0" smtClean="0">
                <a:solidFill>
                  <a:schemeClr val="tx1"/>
                </a:solidFill>
              </a:rPr>
              <a:t>” Scrooge, 5</a:t>
            </a:r>
            <a:endParaRPr lang="en-GB" sz="1200" dirty="0">
              <a:solidFill>
                <a:schemeClr val="tx1"/>
              </a:solidFill>
            </a:endParaRPr>
          </a:p>
        </p:txBody>
      </p:sp>
      <p:sp>
        <p:nvSpPr>
          <p:cNvPr id="13" name="Rectangle 12"/>
          <p:cNvSpPr/>
          <p:nvPr/>
        </p:nvSpPr>
        <p:spPr>
          <a:xfrm>
            <a:off x="8997945" y="3804192"/>
            <a:ext cx="3716871" cy="1729868"/>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100" b="1" u="sng" dirty="0" smtClean="0">
                <a:solidFill>
                  <a:schemeClr val="tx1"/>
                </a:solidFill>
              </a:rPr>
              <a:t>Context</a:t>
            </a:r>
          </a:p>
          <a:p>
            <a:pPr marL="285750" indent="-285750">
              <a:buFont typeface="Arial" panose="020B0604020202020204" pitchFamily="34" charset="0"/>
              <a:buChar char="•"/>
            </a:pPr>
            <a:r>
              <a:rPr lang="en-GB" sz="1100" dirty="0" smtClean="0">
                <a:solidFill>
                  <a:schemeClr val="tx1"/>
                </a:solidFill>
              </a:rPr>
              <a:t>Written in Victorian times (1843). </a:t>
            </a:r>
          </a:p>
          <a:p>
            <a:pPr marL="285750" indent="-285750">
              <a:buFont typeface="Arial" panose="020B0604020202020204" pitchFamily="34" charset="0"/>
              <a:buChar char="•"/>
            </a:pPr>
            <a:r>
              <a:rPr lang="en-GB" sz="1100" dirty="0" smtClean="0">
                <a:solidFill>
                  <a:schemeClr val="tx1"/>
                </a:solidFill>
              </a:rPr>
              <a:t>Treatment of poor children – workhouses, disease.</a:t>
            </a:r>
          </a:p>
          <a:p>
            <a:pPr marL="285750" indent="-285750">
              <a:buFont typeface="Arial" panose="020B0604020202020204" pitchFamily="34" charset="0"/>
              <a:buChar char="•"/>
            </a:pPr>
            <a:r>
              <a:rPr lang="en-GB" sz="1100" dirty="0" smtClean="0">
                <a:solidFill>
                  <a:schemeClr val="tx1"/>
                </a:solidFill>
              </a:rPr>
              <a:t>Victorian Christmas: feasting; gift and card giving; charity; reading ghost stories.</a:t>
            </a:r>
          </a:p>
          <a:p>
            <a:pPr marL="285750" indent="-285750">
              <a:buFont typeface="Arial" panose="020B0604020202020204" pitchFamily="34" charset="0"/>
              <a:buChar char="•"/>
            </a:pPr>
            <a:r>
              <a:rPr lang="en-GB" sz="1100" dirty="0" smtClean="0">
                <a:solidFill>
                  <a:schemeClr val="tx1"/>
                </a:solidFill>
              </a:rPr>
              <a:t>Christianity and capitalism clashed during the industrial revolution.</a:t>
            </a:r>
          </a:p>
          <a:p>
            <a:pPr marL="285750" indent="-285750">
              <a:buFont typeface="Arial" panose="020B0604020202020204" pitchFamily="34" charset="0"/>
              <a:buChar char="•"/>
            </a:pPr>
            <a:r>
              <a:rPr lang="en-GB" sz="1100" dirty="0" smtClean="0">
                <a:solidFill>
                  <a:schemeClr val="tx1"/>
                </a:solidFill>
              </a:rPr>
              <a:t>Dickens’ life experiences: worked as a manual labourer aged 12 whilst his father was in debtors’ prison; worked as a law clerk (like Bob </a:t>
            </a:r>
            <a:r>
              <a:rPr lang="en-GB" sz="1100" dirty="0" err="1" smtClean="0">
                <a:solidFill>
                  <a:schemeClr val="tx1"/>
                </a:solidFill>
              </a:rPr>
              <a:t>Cratchit</a:t>
            </a:r>
            <a:r>
              <a:rPr lang="en-GB" sz="1100" dirty="0" smtClean="0">
                <a:solidFill>
                  <a:schemeClr val="tx1"/>
                </a:solidFill>
              </a:rPr>
              <a:t>).</a:t>
            </a:r>
          </a:p>
          <a:p>
            <a:pPr marL="285750" indent="-285750">
              <a:buFont typeface="Arial" panose="020B0604020202020204" pitchFamily="34" charset="0"/>
              <a:buChar char="•"/>
            </a:pPr>
            <a:endParaRPr lang="en-GB" sz="1100" dirty="0" smtClean="0">
              <a:solidFill>
                <a:schemeClr val="tx1"/>
              </a:solidFill>
            </a:endParaRPr>
          </a:p>
        </p:txBody>
      </p:sp>
    </p:spTree>
    <p:extLst>
      <p:ext uri="{BB962C8B-B14F-4D97-AF65-F5344CB8AC3E}">
        <p14:creationId xmlns:p14="http://schemas.microsoft.com/office/powerpoint/2010/main" val="39832476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1048</TotalTime>
  <Words>1338</Words>
  <Application>Microsoft Office PowerPoint</Application>
  <PresentationFormat>A3 Paper (297x420 mm)</PresentationFormat>
  <Paragraphs>69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RM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Charlotte Templeton</dc:creator>
  <cp:lastModifiedBy>Charlotte Templeton</cp:lastModifiedBy>
  <cp:revision>59</cp:revision>
  <cp:lastPrinted>2017-11-08T10:52:01Z</cp:lastPrinted>
  <dcterms:created xsi:type="dcterms:W3CDTF">2016-06-20T13:22:33Z</dcterms:created>
  <dcterms:modified xsi:type="dcterms:W3CDTF">2017-11-08T10:52:21Z</dcterms:modified>
</cp:coreProperties>
</file>